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456"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My name is Ryan Laird and this is my presentation on the Security Policy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use of external security tools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pipeline helps to improve the security posture of the software and reduce the risk of security breaches. Vulnerability scanners and code analysis tools are used during the coding stage to identify and fix security flaws in the code, while container security tools and runtime security tools are used during the deployment and monitoring stages to detect and mitigate security issues in the production environment.</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risks associated with a lacking strategy include security breaches, financial losses, and reputational damage. To address these risks, the current strategy must be evaluated to identify its weaknesses and areas for improvement. A new strategy that incorporates best practices and industry standards can then be developed and implemented in a phased approach to reduce risks and improve the organization's overall security posture.</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Maintaining a security policy throughout development is critical, as technology changes can quickly make an outdated policy irrelevant. Without a security policy, the odds of a security-based issue dramatically increase.</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it is crucial to implement a need-to-have policy towards data, meaning nothing should have access to data that it doesn’t immediately have a need for. Following the outlined security guidelines is also crucial to maintaining proper security throughout development</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security policy is a critical component of any organization's security strategy. It establishes guidelines and procedures for protecting an organization's assets, including data, hardware, software, and facilities. By providing a framework for implementing defense-in-depth best practices, a security policy helps to ensure that multiple layers of security controls are in place, including administrative, technical, and physical measures, to minimize the risk of cyber attacks. In short, a security policy is essential to maintaining the confidentiality, integrity, and availability of an organization's assets and to reducing the risk of security breaches.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Not all security standards are created equal in terms of their risk. Some standards are more critical to an organization's security posture than others, based on their occurrence rate and overall priority. To prioritize security standards effectively, it's essential to categorize them based on these factors. This matrix provides a useful method for categorizing security standards and prioritizing them accordingly. By using this approach, organizations can focus their resources and efforts on the most critical security standards and ensure that they are adequately addressed to mitigate the risk of security breaches.</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Secure coding is critical to ensuring the security of software applications. By following a set of best practices, developers can reduce the risk of security vulnerabilities and minimize the potential impact of security breaches. This list of ten best practices represents some of the most important guidelines for secure coding. From validating input data and heeding compiler warnings to adopting a secure coding standard and practicing defense in depth, these best practices cover a range of key areas that developers should consider when designing and coding software. By incorporating these practices into their development processes, developers can build more secure and resilient software applications that are better equipped to withstand potential security threats.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Coding standards are a set of rules and guidelines that developers should follow to ensure that their code is secure, efficient, and maintainable. This list of ten coding standards provides examples of specific guidelines that developers should follow when writing code. From including appropriate type information in function declarators and guaranteeing sufficient space for string storage to handling all exceptions and detecting memory allocation errors, these standards cover a range of key areas that developers should consider when writing code. By following these standards, developers can reduce the risk of security vulnerabilities and ensure that their code is more secure and resilient.</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in rest ensures that data is encrypted while resting on the disk, which prevents immediate access to data stored on the hard drive by an attacker without encryption keys. Encryption at flight ensures that data is encrypted while being transmitted, preventing immediate compromise if the data is somehow intercepted. Encryption in use involves accessing data that is in motion and at rest, and policies related to this pillar must be established to ensure that encryption keys for data at rest cannot be accessed by attackers who can access random access memory.</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triple-A policies are a set of security measures that involve authentication, authorization, and accounting. Authentication verifies the identity of users or entities attempting to access a system or resource, authorization determines their level of access or permissions, and accounting tracks and logs all activity on a system or resource, providing auditing, monitoring, and detection of security incidents.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Unit testing can be used to test various portions of code for unexpected interactions, and the extensive series of tests shown on the slide demonstrate how interactions within a vector can be thoroughly tested.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pipeline is a comprehensive approach to integrating security into every stage of the software development lifecycle, including planning, coding, building, testing, deployment, and monitoring. External security tools are used at various stages to enhance the security of the software, such as vulnerability scanners, code analysis tools, container security tools, and runtime security tools. These tools help identify and fix security flaws in the code during the coding stage, and detect and mitigate security issues in the production environment during deployment and monitoring.</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Ryan Laird</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Audio 11">
            <a:hlinkClick r:id="" action="ppaction://media"/>
            <a:extLst>
              <a:ext uri="{FF2B5EF4-FFF2-40B4-BE49-F238E27FC236}">
                <a16:creationId xmlns:a16="http://schemas.microsoft.com/office/drawing/2014/main" id="{3D2A4874-38FE-4619-4806-C00205252C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76"/>
    </mc:Choice>
    <mc:Fallback>
      <p:transition spd="slow" advTm="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a:buFont typeface="Arial" panose="020B0604020202020204" pitchFamily="34" charset="0"/>
              <a:buChar char="•"/>
            </a:pPr>
            <a:r>
              <a:rPr lang="en-US" dirty="0"/>
              <a:t>The </a:t>
            </a:r>
            <a:r>
              <a:rPr lang="en-US" dirty="0" err="1"/>
              <a:t>DevSecOps</a:t>
            </a:r>
            <a:r>
              <a:rPr lang="en-US" dirty="0"/>
              <a:t> pipeline integrates security into every stage of the software development lifecycle.</a:t>
            </a:r>
          </a:p>
          <a:p>
            <a:pPr>
              <a:buFont typeface="Arial" panose="020B0604020202020204" pitchFamily="34" charset="0"/>
              <a:buChar char="•"/>
            </a:pPr>
            <a:r>
              <a:rPr lang="en-US" dirty="0"/>
              <a:t>The pipeline includes planning, coding, building, testing, deployment, and monitoring stages.</a:t>
            </a:r>
          </a:p>
          <a:p>
            <a:pPr>
              <a:buFont typeface="Arial" panose="020B0604020202020204" pitchFamily="34" charset="0"/>
              <a:buChar char="•"/>
            </a:pPr>
            <a:r>
              <a:rPr lang="en-US" dirty="0"/>
              <a:t>External security tools are used at various stages to enhance the security of the software.</a:t>
            </a:r>
          </a:p>
          <a:p>
            <a:pPr>
              <a:buFont typeface="Arial" panose="020B0604020202020204" pitchFamily="34" charset="0"/>
              <a:buChar char="•"/>
            </a:pPr>
            <a:r>
              <a:rPr lang="en-US" dirty="0"/>
              <a:t>Examples of external security tools used include vulnerability scanners, code analysis tools, container security tools, and runtime security tools.</a:t>
            </a:r>
          </a:p>
          <a:p>
            <a:pPr>
              <a:buFont typeface="Arial" panose="020B0604020202020204" pitchFamily="34" charset="0"/>
              <a:buChar char="•"/>
            </a:pPr>
            <a:r>
              <a:rPr lang="en-US" dirty="0"/>
              <a:t>Vulnerability scanners and code analysis tools are used during the coding stage to identify and fix security flaws in the code.</a:t>
            </a:r>
          </a:p>
          <a:p>
            <a:pPr>
              <a:buFont typeface="Arial" panose="020B0604020202020204" pitchFamily="34" charset="0"/>
              <a:buChar char="•"/>
            </a:pPr>
            <a:r>
              <a:rPr lang="en-US" dirty="0"/>
              <a:t>Container security tools and runtime security tools are used during the deployment and monitoring stages to detect and mitigate security issues in the production environment.</a:t>
            </a:r>
          </a:p>
          <a:p>
            <a:pPr>
              <a:buFont typeface="Arial" panose="020B0604020202020204" pitchFamily="34" charset="0"/>
              <a:buChar char="•"/>
            </a:pPr>
            <a:r>
              <a:rPr lang="en-US" dirty="0"/>
              <a:t>The use of external security tools in the </a:t>
            </a:r>
            <a:r>
              <a:rPr lang="en-US" dirty="0" err="1"/>
              <a:t>DevSecOps</a:t>
            </a:r>
            <a:r>
              <a:rPr lang="en-US" dirty="0"/>
              <a:t> pipeline helps to improve the security posture of the software and reduce the risk of security breaches.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0C59C9D-41E7-A001-909A-5833F09C0D7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00"/>
    </mc:Choice>
    <mc:Fallback>
      <p:transition spd="slow" advTm="24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55000" lnSpcReduction="20000"/>
          </a:bodyPr>
          <a:lstStyle/>
          <a:p>
            <a:pPr>
              <a:buFont typeface="Arial" panose="020B0604020202020204" pitchFamily="34" charset="0"/>
              <a:buChar char="•"/>
            </a:pPr>
            <a:r>
              <a:rPr lang="en-US" dirty="0"/>
              <a:t>Problems:</a:t>
            </a:r>
          </a:p>
          <a:p>
            <a:pPr marL="742950" lvl="1" indent="-285750">
              <a:buFont typeface="Arial" panose="020B0604020202020204" pitchFamily="34" charset="0"/>
              <a:buChar char="•"/>
            </a:pPr>
            <a:r>
              <a:rPr lang="en-US" dirty="0"/>
              <a:t>The current strategy is lacking in effectiveness and not delivering the desired results.</a:t>
            </a:r>
          </a:p>
          <a:p>
            <a:pPr marL="742950" lvl="1" indent="-285750">
              <a:buFont typeface="Arial" panose="020B0604020202020204" pitchFamily="34" charset="0"/>
              <a:buChar char="•"/>
            </a:pPr>
            <a:r>
              <a:rPr lang="en-US" dirty="0"/>
              <a:t>There are various risks associated with the current strategy, including security breaches, financial losses, and reputational damage.</a:t>
            </a:r>
          </a:p>
          <a:p>
            <a:pPr>
              <a:buFont typeface="Arial" panose="020B0604020202020204" pitchFamily="34" charset="0"/>
              <a:buChar char="•"/>
            </a:pPr>
            <a:r>
              <a:rPr lang="en-US" dirty="0"/>
              <a:t>Solutions:</a:t>
            </a:r>
          </a:p>
          <a:p>
            <a:pPr marL="742950" lvl="1" indent="-285750">
              <a:buFont typeface="Arial" panose="020B0604020202020204" pitchFamily="34" charset="0"/>
              <a:buChar char="•"/>
            </a:pPr>
            <a:r>
              <a:rPr lang="en-US" dirty="0"/>
              <a:t>Evaluate the current strategy and identify its weaknesses and areas for improvement.</a:t>
            </a:r>
          </a:p>
          <a:p>
            <a:pPr marL="742950" lvl="1" indent="-285750">
              <a:buFont typeface="Arial" panose="020B0604020202020204" pitchFamily="34" charset="0"/>
              <a:buChar char="•"/>
            </a:pPr>
            <a:r>
              <a:rPr lang="en-US" dirty="0"/>
              <a:t>Develop a new strategy that addresses the identified weaknesses and incorporates best practices and industry standards.</a:t>
            </a:r>
          </a:p>
          <a:p>
            <a:pPr marL="742950" lvl="1" indent="-285750">
              <a:buFont typeface="Arial" panose="020B0604020202020204" pitchFamily="34" charset="0"/>
              <a:buChar char="•"/>
            </a:pPr>
            <a:r>
              <a:rPr lang="en-US" dirty="0"/>
              <a:t>Implement the new strategy in a phased approach, starting with the most critical areas and expanding gradually to cover all aspects.</a:t>
            </a:r>
          </a:p>
          <a:p>
            <a:pPr>
              <a:buFont typeface="Arial" panose="020B0604020202020204" pitchFamily="34" charset="0"/>
              <a:buChar char="•"/>
            </a:pPr>
            <a:r>
              <a:rPr lang="en-US" dirty="0"/>
              <a:t>Risks or Benefits:</a:t>
            </a:r>
          </a:p>
          <a:p>
            <a:pPr marL="742950" lvl="1" indent="-285750">
              <a:buFont typeface="Arial" panose="020B0604020202020204" pitchFamily="34" charset="0"/>
              <a:buChar char="•"/>
            </a:pPr>
            <a:r>
              <a:rPr lang="en-US" dirty="0"/>
              <a:t>The benefits of acting now include improving the effectiveness of the strategy, reducing risks, and improving the organization's overall security posture.</a:t>
            </a:r>
          </a:p>
          <a:p>
            <a:pPr marL="742950" lvl="1" indent="-285750">
              <a:buFont typeface="Arial" panose="020B0604020202020204" pitchFamily="34" charset="0"/>
              <a:buChar char="•"/>
            </a:pPr>
            <a:r>
              <a:rPr lang="en-US" dirty="0"/>
              <a:t>The risks of waiting include continued exposure to vulnerabilities and potential security breaches, financial losses, and reputational damage.</a:t>
            </a:r>
          </a:p>
          <a:p>
            <a:pPr>
              <a:buFont typeface="Arial" panose="020B0604020202020204" pitchFamily="34" charset="0"/>
              <a:buChar char="•"/>
            </a:pPr>
            <a:r>
              <a:rPr lang="en-US" dirty="0"/>
              <a:t>Lacking Strategy:</a:t>
            </a:r>
          </a:p>
          <a:p>
            <a:pPr marL="742950" lvl="1" indent="-285750">
              <a:buFont typeface="Arial" panose="020B0604020202020204" pitchFamily="34" charset="0"/>
              <a:buChar char="•"/>
            </a:pPr>
            <a:r>
              <a:rPr lang="en-US" dirty="0"/>
              <a:t>The current strategy is lacking in effectiveness and not delivering the desired results.</a:t>
            </a:r>
          </a:p>
          <a:p>
            <a:pPr>
              <a:buFont typeface="Arial" panose="020B0604020202020204" pitchFamily="34" charset="0"/>
              <a:buChar char="•"/>
            </a:pPr>
            <a:r>
              <a:rPr lang="en-US" dirty="0"/>
              <a:t>Risks of Using this Strategy:</a:t>
            </a:r>
          </a:p>
          <a:p>
            <a:pPr marL="742950" lvl="1" indent="-285750">
              <a:buFont typeface="Arial" panose="020B0604020202020204" pitchFamily="34" charset="0"/>
              <a:buChar char="•"/>
            </a:pPr>
            <a:r>
              <a:rPr lang="en-US" dirty="0"/>
              <a:t>The risks of using the current strategy include security breaches, financial losses, and reputational damage.</a:t>
            </a:r>
          </a:p>
          <a:p>
            <a:pPr>
              <a:buFont typeface="Arial" panose="020B0604020202020204" pitchFamily="34" charset="0"/>
              <a:buChar char="•"/>
            </a:pPr>
            <a:r>
              <a:rPr lang="en-US" dirty="0"/>
              <a:t>Steps to be taken:</a:t>
            </a:r>
          </a:p>
          <a:p>
            <a:pPr marL="742950" lvl="1" indent="-285750">
              <a:buFont typeface="Arial" panose="020B0604020202020204" pitchFamily="34" charset="0"/>
              <a:buChar char="•"/>
            </a:pPr>
            <a:r>
              <a:rPr lang="en-US" dirty="0"/>
              <a:t>Evaluate the current strategy and identify its weaknesses and areas for improvement.</a:t>
            </a:r>
          </a:p>
          <a:p>
            <a:pPr marL="742950" lvl="1" indent="-285750">
              <a:buFont typeface="Arial" panose="020B0604020202020204" pitchFamily="34" charset="0"/>
              <a:buChar char="•"/>
            </a:pPr>
            <a:r>
              <a:rPr lang="en-US" dirty="0"/>
              <a:t>Develop a new strategy that addresses the identified weaknesses and incorporates best practices and industry standards.</a:t>
            </a:r>
          </a:p>
          <a:p>
            <a:pPr marL="742950" lvl="1" indent="-285750">
              <a:buFont typeface="Arial" panose="020B0604020202020204" pitchFamily="34" charset="0"/>
              <a:buChar char="•"/>
            </a:pPr>
            <a:r>
              <a:rPr lang="en-US" dirty="0"/>
              <a:t>Implement the new strategy in a phased approach, starting with the most critical areas and expanding gradually to cover all aspects.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607274A-8ECE-8E97-46B1-7C2020CE95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20"/>
    </mc:Choice>
    <mc:Fallback>
      <p:transition spd="slow" advTm="25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Maintaining the security policy throughout development is critical.</a:t>
            </a:r>
          </a:p>
          <a:p>
            <a:pPr marL="1143000" lvl="2" indent="-228600" algn="l" rtl="0">
              <a:lnSpc>
                <a:spcPct val="90000"/>
              </a:lnSpc>
              <a:spcBef>
                <a:spcPts val="0"/>
              </a:spcBef>
              <a:spcAft>
                <a:spcPts val="0"/>
              </a:spcAft>
              <a:buClr>
                <a:schemeClr val="lt1"/>
              </a:buClr>
              <a:buSzPts val="1800"/>
              <a:buChar char="•"/>
            </a:pPr>
            <a:r>
              <a:rPr lang="en-US" dirty="0"/>
              <a:t>Technology can change and keeping up with this change will keep the policy relevant into the future.</a:t>
            </a:r>
          </a:p>
          <a:p>
            <a:pPr marL="1143000" lvl="2" indent="-228600" algn="l" rtl="0">
              <a:lnSpc>
                <a:spcPct val="90000"/>
              </a:lnSpc>
              <a:spcBef>
                <a:spcPts val="0"/>
              </a:spcBef>
              <a:spcAft>
                <a:spcPts val="0"/>
              </a:spcAft>
              <a:buClr>
                <a:schemeClr val="lt1"/>
              </a:buClr>
              <a:buSzPts val="1800"/>
              <a:buChar char="•"/>
            </a:pPr>
            <a:r>
              <a:rPr lang="en-US" dirty="0"/>
              <a:t>Without a security policy, the odds of a security based issue dramatically increase.</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16876F8-B1BA-8116-4849-CE5518BDCD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137"/>
    </mc:Choice>
    <mc:Fallback>
      <p:transition spd="slow" advTm="12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 conclusion, it is crucial to implement a need-to-have policy towards data, meaning nothing should have access to data that it doesn’t immediately have a need for. In addition, Following the outlined security guidelines is crucial to maintaining proper security throughout development.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E7629D29-DC00-4F3B-9170-DABB3C40E4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13"/>
    </mc:Choice>
    <mc:Fallback>
      <p:transition spd="slow" advTm="19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err="1"/>
              <a:t>Schiela</a:t>
            </a:r>
            <a:r>
              <a:rPr lang="en-US" dirty="0"/>
              <a:t>, R. (2020, May 29). </a:t>
            </a:r>
            <a:r>
              <a:rPr lang="en-US" i="1" dirty="0"/>
              <a:t>SEI CERT C++ Coding Standard - SEI CERT C++ Coding Standard - Confluence</a:t>
            </a:r>
            <a:r>
              <a:rPr lang="en-US" dirty="0"/>
              <a:t>. Carnegie Mellon University. https://wiki.sei.cmu.edu/confluence/pages/viewpage.action?pageId=88046682</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DD3B5B6-2328-17AB-582A-5C6E407C1C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81"/>
    </mc:Choice>
    <mc:Fallback>
      <p:transition spd="slow" advTm="5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A security policy is essential to establish guidelines and procedures for protecting an organization's assets and implementing defense-in-depth best practices.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614775" y="285782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23DBB536-945D-2E04-E450-DDDD79A84B5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461"/>
    </mc:Choice>
    <mc:Fallback>
      <p:transition spd="slow" advTm="3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Not all standards are equal in their risk. This matrix is intended to provide a method to categorize the standards based on their occurrence rate and overall priority.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527135130"/>
              </p:ext>
            </p:extLst>
          </p:nvPr>
        </p:nvGraphicFramePr>
        <p:xfrm>
          <a:off x="3171900" y="1898264"/>
          <a:ext cx="7835225" cy="475482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Have a high likelihood of occurring</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Highly relevant standards </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Less relevant standards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with a low likelihood of </a:t>
                      </a:r>
                      <a:r>
                        <a:rPr lang="en-US" sz="3600" u="none" strike="noStrike" cap="none" dirty="0" err="1">
                          <a:solidFill>
                            <a:srgbClr val="FFD966"/>
                          </a:solidFill>
                        </a:rPr>
                        <a:t>occuring</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B8DC50FC-DFA3-DE76-0D5C-B53CB85408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331"/>
    </mc:Choice>
    <mc:Fallback>
      <p:transition spd="slow" advTm="30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a:t>
            </a:r>
          </a:p>
          <a:p>
            <a:pPr marL="228600" lvl="0" indent="-228600" algn="l" rtl="0">
              <a:lnSpc>
                <a:spcPct val="90000"/>
              </a:lnSpc>
              <a:spcBef>
                <a:spcPts val="0"/>
              </a:spcBef>
              <a:spcAft>
                <a:spcPts val="0"/>
              </a:spcAft>
              <a:buClr>
                <a:schemeClr val="lt1"/>
              </a:buClr>
              <a:buSzPts val="2200"/>
              <a:buChar char="•"/>
            </a:pPr>
            <a:r>
              <a:rPr lang="en-US" dirty="0"/>
              <a:t>2.	Heed Compiler Warnings</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4.	Keep It Simple</a:t>
            </a:r>
          </a:p>
          <a:p>
            <a:pPr marL="228600" lvl="0" indent="-228600" algn="l" rtl="0">
              <a:lnSpc>
                <a:spcPct val="90000"/>
              </a:lnSpc>
              <a:spcBef>
                <a:spcPts val="0"/>
              </a:spcBef>
              <a:spcAft>
                <a:spcPts val="0"/>
              </a:spcAft>
              <a:buClr>
                <a:schemeClr val="lt1"/>
              </a:buClr>
              <a:buSzPts val="2200"/>
              <a:buChar char="•"/>
            </a:pPr>
            <a:r>
              <a:rPr lang="en-US" dirty="0"/>
              <a:t>5.	Default Deny</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Sanitize Data Sent to Other Systems</a:t>
            </a:r>
          </a:p>
          <a:p>
            <a:pPr marL="228600" lvl="0" indent="-228600" algn="l" rtl="0">
              <a:lnSpc>
                <a:spcPct val="90000"/>
              </a:lnSpc>
              <a:spcBef>
                <a:spcPts val="0"/>
              </a:spcBef>
              <a:spcAft>
                <a:spcPts val="0"/>
              </a:spcAft>
              <a:buClr>
                <a:schemeClr val="lt1"/>
              </a:buClr>
              <a:buSzPts val="2200"/>
              <a:buChar char="•"/>
            </a:pPr>
            <a:r>
              <a:rPr lang="en-US" dirty="0"/>
              <a:t>8.	Practice Defense in Depth </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10.	Adopt a Secure Coding Standard</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D00B8C26-F8FE-A467-C6C5-7EAA28976F6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316"/>
    </mc:Choice>
    <mc:Fallback>
      <p:transition spd="slow" advTm="39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1. Include the appropriate type information in function declarators</a:t>
            </a:r>
          </a:p>
          <a:p>
            <a:pPr marL="228600" lvl="0" indent="-228600" algn="l" rtl="0">
              <a:lnSpc>
                <a:spcPct val="90000"/>
              </a:lnSpc>
              <a:spcBef>
                <a:spcPts val="0"/>
              </a:spcBef>
              <a:spcAft>
                <a:spcPts val="0"/>
              </a:spcAft>
              <a:buClr>
                <a:schemeClr val="lt1"/>
              </a:buClr>
              <a:buSzPts val="2000"/>
              <a:buChar char="•"/>
            </a:pPr>
            <a:r>
              <a:rPr lang="en-US" sz="2000" dirty="0"/>
              <a:t>2. Do not begin integer constants with 0 when specifying a decimal value</a:t>
            </a:r>
          </a:p>
          <a:p>
            <a:pPr marL="228600" lvl="0" indent="-228600" algn="l" rtl="0">
              <a:lnSpc>
                <a:spcPct val="90000"/>
              </a:lnSpc>
              <a:spcBef>
                <a:spcPts val="0"/>
              </a:spcBef>
              <a:spcAft>
                <a:spcPts val="0"/>
              </a:spcAft>
              <a:buClr>
                <a:schemeClr val="lt1"/>
              </a:buClr>
              <a:buSzPts val="2000"/>
              <a:buChar char="•"/>
            </a:pPr>
            <a:r>
              <a:rPr lang="en-US" sz="2000" dirty="0"/>
              <a:t>3. 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000" dirty="0"/>
              <a:t>4. Do not store an already-owned pointer value in an unrelated smart pointer</a:t>
            </a:r>
          </a:p>
          <a:p>
            <a:pPr marL="228600" lvl="0" indent="-228600" algn="l" rtl="0">
              <a:lnSpc>
                <a:spcPct val="90000"/>
              </a:lnSpc>
              <a:spcBef>
                <a:spcPts val="0"/>
              </a:spcBef>
              <a:spcAft>
                <a:spcPts val="0"/>
              </a:spcAft>
              <a:buClr>
                <a:schemeClr val="lt1"/>
              </a:buClr>
              <a:buSzPts val="2000"/>
              <a:buChar char="•"/>
            </a:pPr>
            <a:r>
              <a:rPr lang="en-US" sz="2000" dirty="0"/>
              <a:t>5. Do not access freed memory</a:t>
            </a:r>
          </a:p>
          <a:p>
            <a:pPr marL="228600" lvl="0" indent="-228600" algn="l" rtl="0">
              <a:lnSpc>
                <a:spcPct val="90000"/>
              </a:lnSpc>
              <a:spcBef>
                <a:spcPts val="0"/>
              </a:spcBef>
              <a:spcAft>
                <a:spcPts val="0"/>
              </a:spcAft>
              <a:buClr>
                <a:schemeClr val="lt1"/>
              </a:buClr>
              <a:buSzPts val="2000"/>
              <a:buChar char="•"/>
            </a:pPr>
            <a:r>
              <a:rPr lang="en-US" sz="2000" dirty="0"/>
              <a:t>6.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sz="2000" dirty="0"/>
              <a:t>7. Handle all exceptions</a:t>
            </a:r>
          </a:p>
          <a:p>
            <a:pPr marL="228600" lvl="0" indent="-228600" algn="l" rtl="0">
              <a:lnSpc>
                <a:spcPct val="90000"/>
              </a:lnSpc>
              <a:spcBef>
                <a:spcPts val="0"/>
              </a:spcBef>
              <a:spcAft>
                <a:spcPts val="0"/>
              </a:spcAft>
              <a:buClr>
                <a:schemeClr val="lt1"/>
              </a:buClr>
              <a:buSzPts val="2000"/>
              <a:buChar char="•"/>
            </a:pPr>
            <a:r>
              <a:rPr lang="en-US" sz="2000" dirty="0"/>
              <a:t>8. Do not cast to an out-of-range enumeration value</a:t>
            </a:r>
          </a:p>
          <a:p>
            <a:pPr marL="228600" lvl="0" indent="-228600" algn="l" rtl="0">
              <a:lnSpc>
                <a:spcPct val="90000"/>
              </a:lnSpc>
              <a:spcBef>
                <a:spcPts val="0"/>
              </a:spcBef>
              <a:spcAft>
                <a:spcPts val="0"/>
              </a:spcAft>
              <a:buClr>
                <a:schemeClr val="lt1"/>
              </a:buClr>
              <a:buSzPts val="2000"/>
              <a:buChar char="•"/>
            </a:pPr>
            <a:r>
              <a:rPr lang="en-US" sz="2000" dirty="0"/>
              <a:t>9. Close files when they are no longer needed</a:t>
            </a:r>
          </a:p>
          <a:p>
            <a:pPr marL="228600" lvl="0" indent="-228600" algn="l" rtl="0">
              <a:lnSpc>
                <a:spcPct val="90000"/>
              </a:lnSpc>
              <a:spcBef>
                <a:spcPts val="0"/>
              </a:spcBef>
              <a:spcAft>
                <a:spcPts val="0"/>
              </a:spcAft>
              <a:buClr>
                <a:schemeClr val="lt1"/>
              </a:buClr>
              <a:buSzPts val="2000"/>
              <a:buChar char="•"/>
            </a:pPr>
            <a:r>
              <a:rPr lang="en-US" sz="2000" dirty="0"/>
              <a:t>10. Detect and handle memory allocation errors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3182AD4-0976-5D83-EF1C-2F2CF4BDEB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176"/>
    </mc:Choice>
    <mc:Fallback>
      <p:transition spd="slow" advTm="36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469232"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b="1" dirty="0"/>
              <a:t>Encryption in rest</a:t>
            </a:r>
            <a:r>
              <a:rPr lang="en-US" dirty="0"/>
              <a:t> - Encryption in rest ensures that the data is encrypted while resting on the disk. This ensures that if an attacker obtains the hard drive, the data stored will not be immediately accessible without encryption keys. </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b="1" dirty="0"/>
              <a:t>Encryption at flight </a:t>
            </a:r>
            <a:r>
              <a:rPr lang="en-US" dirty="0"/>
              <a:t>- Encryption at flight ensures that data is encrypted while being transmitted. This ensures that if in anyway the data is compromised through transit, it is not immediately compromised. </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b="1" dirty="0"/>
              <a:t>Encryption in use </a:t>
            </a:r>
            <a:r>
              <a:rPr lang="en-US" dirty="0"/>
              <a:t>- Accessing data in use can lead to accessing both encrypted data at rest and data in motion. For instance, if someone can access random access memory, they may find the encryption key for data at rest and decrypt it.</a:t>
            </a:r>
          </a:p>
          <a:p>
            <a:pPr marL="228600" lvl="0" indent="-228600" algn="l" rtl="0">
              <a:lnSpc>
                <a:spcPct val="90000"/>
              </a:lnSpc>
              <a:spcBef>
                <a:spcPts val="0"/>
              </a:spcBef>
              <a:spcAft>
                <a:spcPts val="0"/>
              </a:spcAft>
              <a:buClr>
                <a:schemeClr val="lt1"/>
              </a:buClr>
              <a:buSzPts val="2000"/>
              <a:buChar char="•"/>
            </a:pPr>
            <a:endParaRPr lang="en-US" dirty="0"/>
          </a:p>
          <a:p>
            <a:pPr marL="0" lvl="0" indent="0" algn="l" rtl="0">
              <a:lnSpc>
                <a:spcPct val="90000"/>
              </a:lnSpc>
              <a:spcBef>
                <a:spcPts val="1000"/>
              </a:spcBef>
              <a:spcAft>
                <a:spcPts val="0"/>
              </a:spcAft>
              <a:buClr>
                <a:schemeClr val="lt1"/>
              </a:buClr>
              <a:buSzPts val="1600"/>
              <a:buNone/>
            </a:pP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FB6812E-00D2-D313-59BA-D12B2ECA9A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41"/>
    </mc:Choice>
    <mc:Fallback>
      <p:transition spd="slow" advTm="33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400"/>
              <a:buChar char="•"/>
            </a:pPr>
            <a:r>
              <a:rPr lang="en-US" sz="2400" b="1" dirty="0"/>
              <a:t>Authentication</a:t>
            </a:r>
            <a:r>
              <a:rPr lang="en-US" sz="2400" dirty="0"/>
              <a:t> - This pillar involves verifying the identity of a user or entity attempting to access a system or resource. Policies related to authentication may specify requirements for strong passwords, multi-factor authentication, or biometric authentication.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Authorization</a:t>
            </a:r>
            <a:r>
              <a:rPr lang="en-US" sz="2400" dirty="0"/>
              <a:t> - This pillar deals with determining what level of access or permissions a user or entity has once they have been authenticated. Authorization policies may define access controls, permissions, or roles that grant different levels of access to different users.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b="1" dirty="0"/>
              <a:t>Accounting</a:t>
            </a:r>
            <a:r>
              <a:rPr lang="en-US" sz="2400" dirty="0"/>
              <a:t> - This pillar involves tracking and logging all activity on a system or resource, which is useful for auditing, monitoring, and detecting security incidents. Accounting policies may specify requirements for logging, monitoring, or reporting of security-related events.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A1B0B6F-D77A-0AC2-61A8-8EA908B636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16"/>
    </mc:Choice>
    <mc:Fallback>
      <p:transition spd="slow" advTm="23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108284" y="1768140"/>
            <a:ext cx="5930548" cy="42356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tests can be used to test various portions of code for unexpected interactions. The unit tests shown are an extensive series of tests on interactions within a vector.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Text&#10;&#10;Description automatically generated">
            <a:extLst>
              <a:ext uri="{FF2B5EF4-FFF2-40B4-BE49-F238E27FC236}">
                <a16:creationId xmlns:a16="http://schemas.microsoft.com/office/drawing/2014/main" id="{7A516224-22C3-0305-9A23-21A90CF9F38E}"/>
              </a:ext>
            </a:extLst>
          </p:cNvPr>
          <p:cNvPicPr>
            <a:picLocks noChangeAspect="1"/>
          </p:cNvPicPr>
          <p:nvPr/>
        </p:nvPicPr>
        <p:blipFill>
          <a:blip r:embed="rId7"/>
          <a:stretch>
            <a:fillRect/>
          </a:stretch>
        </p:blipFill>
        <p:spPr>
          <a:xfrm>
            <a:off x="6038832" y="1768141"/>
            <a:ext cx="5045242" cy="4576293"/>
          </a:xfrm>
          <a:prstGeom prst="rect">
            <a:avLst/>
          </a:prstGeom>
        </p:spPr>
      </p:pic>
      <p:pic>
        <p:nvPicPr>
          <p:cNvPr id="9" name="Audio 8">
            <a:hlinkClick r:id="" action="ppaction://media"/>
            <a:extLst>
              <a:ext uri="{FF2B5EF4-FFF2-40B4-BE49-F238E27FC236}">
                <a16:creationId xmlns:a16="http://schemas.microsoft.com/office/drawing/2014/main" id="{A4AEFB31-F865-23C2-C1B7-D1F9C434074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04"/>
    </mc:Choice>
    <mc:Fallback>
      <p:transition spd="slow" advTm="12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E4900BAD-39EC-46BD-9B20-943E4792C78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966"/>
    </mc:Choice>
    <mc:Fallback>
      <p:transition spd="slow" advTm="31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TotalTime>
  <Words>2080</Words>
  <Application>Microsoft Office PowerPoint</Application>
  <PresentationFormat>Widescreen</PresentationFormat>
  <Paragraphs>101</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Ryan Laird</cp:lastModifiedBy>
  <cp:revision>19</cp:revision>
  <dcterms:created xsi:type="dcterms:W3CDTF">2020-08-19T17:59:24Z</dcterms:created>
  <dcterms:modified xsi:type="dcterms:W3CDTF">2023-02-19T18:08:24Z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